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package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image12.jpg" ContentType="image/png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62" r:id="rId2"/>
    <p:sldMasterId id="2147483804" r:id="rId3"/>
  </p:sldMasterIdLst>
  <p:sldIdLst>
    <p:sldId id="256" r:id="rId4"/>
    <p:sldId id="263" r:id="rId5"/>
    <p:sldId id="258" r:id="rId6"/>
    <p:sldId id="260" r:id="rId7"/>
    <p:sldId id="259" r:id="rId8"/>
    <p:sldId id="261" r:id="rId9"/>
    <p:sldId id="264" r:id="rId10"/>
    <p:sldId id="265" r:id="rId11"/>
    <p:sldId id="266" r:id="rId12"/>
    <p:sldId id="262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33483161308355E-2"/>
          <c:y val="0.10629201940050188"/>
          <c:w val="0.79495582496214023"/>
          <c:h val="0.814717094940848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ВОДОКОРИСТУВАЧІ</c:v>
                </c:pt>
              </c:strCache>
            </c:strRef>
          </c:tx>
          <c:explosion val="4"/>
          <c:dPt>
            <c:idx val="0"/>
            <c:bubble3D val="0"/>
            <c:explosion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explosion val="5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с. Сергіївка </c:v>
                </c:pt>
                <c:pt idx="1">
                  <c:v>с. Розбишівка</c:v>
                </c:pt>
                <c:pt idx="2">
                  <c:v>Установи по ОТГ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297</c:v>
                </c:pt>
                <c:pt idx="1">
                  <c:v>133</c:v>
                </c:pt>
                <c:pt idx="2">
                  <c:v>21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290699246655431"/>
          <c:y val="0.77073649713375314"/>
          <c:w val="0.28160675491613596"/>
          <c:h val="0.1883793177931518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2044922127087491"/>
          <c:w val="0.94512542297516444"/>
          <c:h val="0.713612652453727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Кошти місцевого бюджету</c:v>
                </c:pt>
              </c:strCache>
            </c:strRef>
          </c:tx>
          <c:explosion val="23"/>
          <c:dPt>
            <c:idx val="0"/>
            <c:bubble3D val="0"/>
            <c:explosion val="9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9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explosion val="6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shade val="5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shade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tint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tint val="5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Заробітна плата</c:v>
                </c:pt>
                <c:pt idx="1">
                  <c:v>Предмети, матеріали</c:v>
                </c:pt>
                <c:pt idx="2">
                  <c:v>Оплата послуг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3340232</c:v>
                </c:pt>
                <c:pt idx="1">
                  <c:v>1820455</c:v>
                </c:pt>
                <c:pt idx="2">
                  <c:v>5107310.88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65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35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435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04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593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049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619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73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927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785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6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355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84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132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625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883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700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943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47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21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8483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54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306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396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826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262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0954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5982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656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534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9662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8204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70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4854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6765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6033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1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6588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7200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005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18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86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08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87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79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56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4994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11BAB8-ADFC-46B2-8DE0-7731A1AB8CA9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FC727F-DEBC-4270-9C94-852FBC3E05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76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Relationship Id="rId5" Type="http://schemas.microsoft.com/office/2007/relationships/hdphoto" Target="../media/hdphoto6.wdp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0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773" y="1229409"/>
            <a:ext cx="5351646" cy="4423243"/>
          </a:xfrm>
        </p:spPr>
        <p:txBody>
          <a:bodyPr anchor="ctr">
            <a:normAutofit fontScale="90000"/>
          </a:bodyPr>
          <a:lstStyle/>
          <a:p>
            <a:pPr algn="just"/>
            <a:r>
              <a:rPr lang="uk-UA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Звіт Комунального підприємства «</a:t>
            </a:r>
            <a:r>
              <a:rPr lang="uk-UA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Сергіївське</a:t>
            </a:r>
            <a:r>
              <a:rPr lang="uk-UA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» </a:t>
            </a:r>
            <a:r>
              <a:rPr lang="uk-UA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Сергіївської</a:t>
            </a:r>
            <a:r>
              <a:rPr lang="uk-UA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сільської ради за 2025 рік.</a:t>
            </a:r>
            <a:endParaRPr lang="ru-RU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" name="Блок-схема: данные 5"/>
          <p:cNvSpPr/>
          <p:nvPr/>
        </p:nvSpPr>
        <p:spPr>
          <a:xfrm>
            <a:off x="6179419" y="-173255"/>
            <a:ext cx="6012581" cy="7228573"/>
          </a:xfrm>
          <a:prstGeom prst="flowChartInputOutput">
            <a:avLst/>
          </a:prstGeom>
          <a:solidFill>
            <a:schemeClr val="tx1">
              <a:lumMod val="75000"/>
              <a:lumOff val="2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6348625" y="1819897"/>
            <a:ext cx="5674168" cy="3242266"/>
            <a:chOff x="6348625" y="1723935"/>
            <a:chExt cx="5674168" cy="3242266"/>
          </a:xfrm>
          <a:solidFill>
            <a:srgbClr val="FFFF00"/>
          </a:solidFill>
        </p:grpSpPr>
        <p:grpSp>
          <p:nvGrpSpPr>
            <p:cNvPr id="18" name="Группа 17"/>
            <p:cNvGrpSpPr/>
            <p:nvPr/>
          </p:nvGrpSpPr>
          <p:grpSpPr>
            <a:xfrm>
              <a:off x="6348625" y="1723935"/>
              <a:ext cx="5674168" cy="3242266"/>
              <a:chOff x="6348625" y="1723935"/>
              <a:chExt cx="5674168" cy="3242266"/>
            </a:xfrm>
            <a:grpFill/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6348625" y="1723935"/>
                <a:ext cx="5674168" cy="3242266"/>
                <a:chOff x="6348625" y="1723935"/>
                <a:chExt cx="5674168" cy="3242266"/>
              </a:xfrm>
              <a:grpFill/>
            </p:grpSpPr>
            <p:sp>
              <p:nvSpPr>
                <p:cNvPr id="13" name="Полилиния 12"/>
                <p:cNvSpPr/>
                <p:nvPr/>
              </p:nvSpPr>
              <p:spPr>
                <a:xfrm>
                  <a:off x="7143342" y="4253429"/>
                  <a:ext cx="694180" cy="712772"/>
                </a:xfrm>
                <a:custGeom>
                  <a:avLst/>
                  <a:gdLst>
                    <a:gd name="connsiteX0" fmla="*/ 105877 w 664143"/>
                    <a:gd name="connsiteY0" fmla="*/ 0 h 616016"/>
                    <a:gd name="connsiteX1" fmla="*/ 105877 w 664143"/>
                    <a:gd name="connsiteY1" fmla="*/ 0 h 616016"/>
                    <a:gd name="connsiteX2" fmla="*/ 77002 w 664143"/>
                    <a:gd name="connsiteY2" fmla="*/ 259882 h 616016"/>
                    <a:gd name="connsiteX3" fmla="*/ 57751 w 664143"/>
                    <a:gd name="connsiteY3" fmla="*/ 298383 h 616016"/>
                    <a:gd name="connsiteX4" fmla="*/ 28875 w 664143"/>
                    <a:gd name="connsiteY4" fmla="*/ 365760 h 616016"/>
                    <a:gd name="connsiteX5" fmla="*/ 0 w 664143"/>
                    <a:gd name="connsiteY5" fmla="*/ 471638 h 616016"/>
                    <a:gd name="connsiteX6" fmla="*/ 86627 w 664143"/>
                    <a:gd name="connsiteY6" fmla="*/ 558265 h 616016"/>
                    <a:gd name="connsiteX7" fmla="*/ 221381 w 664143"/>
                    <a:gd name="connsiteY7" fmla="*/ 548640 h 616016"/>
                    <a:gd name="connsiteX8" fmla="*/ 317633 w 664143"/>
                    <a:gd name="connsiteY8" fmla="*/ 548640 h 616016"/>
                    <a:gd name="connsiteX9" fmla="*/ 365760 w 664143"/>
                    <a:gd name="connsiteY9" fmla="*/ 616016 h 616016"/>
                    <a:gd name="connsiteX10" fmla="*/ 616016 w 664143"/>
                    <a:gd name="connsiteY10" fmla="*/ 539014 h 616016"/>
                    <a:gd name="connsiteX11" fmla="*/ 664143 w 664143"/>
                    <a:gd name="connsiteY11" fmla="*/ 67376 h 616016"/>
                    <a:gd name="connsiteX12" fmla="*/ 105877 w 664143"/>
                    <a:gd name="connsiteY12" fmla="*/ 0 h 616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64143" h="616016">
                      <a:moveTo>
                        <a:pt x="105877" y="0"/>
                      </a:moveTo>
                      <a:lnTo>
                        <a:pt x="105877" y="0"/>
                      </a:lnTo>
                      <a:cubicBezTo>
                        <a:pt x="96252" y="86627"/>
                        <a:pt x="90881" y="173834"/>
                        <a:pt x="77002" y="259882"/>
                      </a:cubicBezTo>
                      <a:cubicBezTo>
                        <a:pt x="74717" y="274047"/>
                        <a:pt x="63403" y="285195"/>
                        <a:pt x="57751" y="298383"/>
                      </a:cubicBezTo>
                      <a:cubicBezTo>
                        <a:pt x="15263" y="397522"/>
                        <a:pt x="92723" y="238068"/>
                        <a:pt x="28875" y="365760"/>
                      </a:cubicBezTo>
                      <a:cubicBezTo>
                        <a:pt x="18536" y="469151"/>
                        <a:pt x="48089" y="447591"/>
                        <a:pt x="0" y="471638"/>
                      </a:cubicBezTo>
                      <a:lnTo>
                        <a:pt x="86627" y="558265"/>
                      </a:lnTo>
                      <a:lnTo>
                        <a:pt x="221381" y="548640"/>
                      </a:lnTo>
                      <a:lnTo>
                        <a:pt x="317633" y="548640"/>
                      </a:lnTo>
                      <a:lnTo>
                        <a:pt x="365760" y="616016"/>
                      </a:lnTo>
                      <a:lnTo>
                        <a:pt x="616016" y="539014"/>
                      </a:lnTo>
                      <a:lnTo>
                        <a:pt x="664143" y="67376"/>
                      </a:lnTo>
                      <a:lnTo>
                        <a:pt x="105877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" name="Полилиния 11"/>
                <p:cNvSpPr/>
                <p:nvPr/>
              </p:nvSpPr>
              <p:spPr>
                <a:xfrm>
                  <a:off x="6348625" y="1723935"/>
                  <a:ext cx="5674168" cy="3051788"/>
                </a:xfrm>
                <a:custGeom>
                  <a:avLst/>
                  <a:gdLst>
                    <a:gd name="connsiteX0" fmla="*/ 702645 w 5428649"/>
                    <a:gd name="connsiteY0" fmla="*/ 770021 h 2810577"/>
                    <a:gd name="connsiteX1" fmla="*/ 644893 w 5428649"/>
                    <a:gd name="connsiteY1" fmla="*/ 0 h 2810577"/>
                    <a:gd name="connsiteX2" fmla="*/ 2281188 w 5428649"/>
                    <a:gd name="connsiteY2" fmla="*/ 346509 h 2810577"/>
                    <a:gd name="connsiteX3" fmla="*/ 2512194 w 5428649"/>
                    <a:gd name="connsiteY3" fmla="*/ 442762 h 2810577"/>
                    <a:gd name="connsiteX4" fmla="*/ 2579571 w 5428649"/>
                    <a:gd name="connsiteY4" fmla="*/ 567890 h 2810577"/>
                    <a:gd name="connsiteX5" fmla="*/ 3513221 w 5428649"/>
                    <a:gd name="connsiteY5" fmla="*/ 519764 h 2810577"/>
                    <a:gd name="connsiteX6" fmla="*/ 3493971 w 5428649"/>
                    <a:gd name="connsiteY6" fmla="*/ 433137 h 2810577"/>
                    <a:gd name="connsiteX7" fmla="*/ 3551722 w 5428649"/>
                    <a:gd name="connsiteY7" fmla="*/ 317634 h 2810577"/>
                    <a:gd name="connsiteX8" fmla="*/ 3522847 w 5428649"/>
                    <a:gd name="connsiteY8" fmla="*/ 250257 h 2810577"/>
                    <a:gd name="connsiteX9" fmla="*/ 3493971 w 5428649"/>
                    <a:gd name="connsiteY9" fmla="*/ 48126 h 2810577"/>
                    <a:gd name="connsiteX10" fmla="*/ 3811605 w 5428649"/>
                    <a:gd name="connsiteY10" fmla="*/ 38501 h 2810577"/>
                    <a:gd name="connsiteX11" fmla="*/ 3869356 w 5428649"/>
                    <a:gd name="connsiteY11" fmla="*/ 144379 h 2810577"/>
                    <a:gd name="connsiteX12" fmla="*/ 3753853 w 5428649"/>
                    <a:gd name="connsiteY12" fmla="*/ 240632 h 2810577"/>
                    <a:gd name="connsiteX13" fmla="*/ 3898232 w 5428649"/>
                    <a:gd name="connsiteY13" fmla="*/ 500514 h 2810577"/>
                    <a:gd name="connsiteX14" fmla="*/ 3850106 w 5428649"/>
                    <a:gd name="connsiteY14" fmla="*/ 510139 h 2810577"/>
                    <a:gd name="connsiteX15" fmla="*/ 4109988 w 5428649"/>
                    <a:gd name="connsiteY15" fmla="*/ 875899 h 2810577"/>
                    <a:gd name="connsiteX16" fmla="*/ 4360245 w 5428649"/>
                    <a:gd name="connsiteY16" fmla="*/ 770021 h 2810577"/>
                    <a:gd name="connsiteX17" fmla="*/ 4774131 w 5428649"/>
                    <a:gd name="connsiteY17" fmla="*/ 904775 h 2810577"/>
                    <a:gd name="connsiteX18" fmla="*/ 4764506 w 5428649"/>
                    <a:gd name="connsiteY18" fmla="*/ 1549667 h 2810577"/>
                    <a:gd name="connsiteX19" fmla="*/ 5245769 w 5428649"/>
                    <a:gd name="connsiteY19" fmla="*/ 1674796 h 2810577"/>
                    <a:gd name="connsiteX20" fmla="*/ 5428649 w 5428649"/>
                    <a:gd name="connsiteY20" fmla="*/ 1944303 h 2810577"/>
                    <a:gd name="connsiteX21" fmla="*/ 5428649 w 5428649"/>
                    <a:gd name="connsiteY21" fmla="*/ 2079057 h 2810577"/>
                    <a:gd name="connsiteX22" fmla="*/ 5351647 w 5428649"/>
                    <a:gd name="connsiteY22" fmla="*/ 2107933 h 2810577"/>
                    <a:gd name="connsiteX23" fmla="*/ 5014762 w 5428649"/>
                    <a:gd name="connsiteY23" fmla="*/ 2512194 h 2810577"/>
                    <a:gd name="connsiteX24" fmla="*/ 4870384 w 5428649"/>
                    <a:gd name="connsiteY24" fmla="*/ 2531444 h 2810577"/>
                    <a:gd name="connsiteX25" fmla="*/ 4504624 w 5428649"/>
                    <a:gd name="connsiteY25" fmla="*/ 2444817 h 2810577"/>
                    <a:gd name="connsiteX26" fmla="*/ 4475748 w 5428649"/>
                    <a:gd name="connsiteY26" fmla="*/ 2589196 h 2810577"/>
                    <a:gd name="connsiteX27" fmla="*/ 4196615 w 5428649"/>
                    <a:gd name="connsiteY27" fmla="*/ 2598821 h 2810577"/>
                    <a:gd name="connsiteX28" fmla="*/ 4071487 w 5428649"/>
                    <a:gd name="connsiteY28" fmla="*/ 2810577 h 2810577"/>
                    <a:gd name="connsiteX29" fmla="*/ 3465095 w 5428649"/>
                    <a:gd name="connsiteY29" fmla="*/ 2695074 h 2810577"/>
                    <a:gd name="connsiteX30" fmla="*/ 3311091 w 5428649"/>
                    <a:gd name="connsiteY30" fmla="*/ 2685448 h 2810577"/>
                    <a:gd name="connsiteX31" fmla="*/ 3185962 w 5428649"/>
                    <a:gd name="connsiteY31" fmla="*/ 2752825 h 2810577"/>
                    <a:gd name="connsiteX32" fmla="*/ 3041584 w 5428649"/>
                    <a:gd name="connsiteY32" fmla="*/ 2685448 h 2810577"/>
                    <a:gd name="connsiteX33" fmla="*/ 2926080 w 5428649"/>
                    <a:gd name="connsiteY33" fmla="*/ 2675823 h 2810577"/>
                    <a:gd name="connsiteX34" fmla="*/ 2858704 w 5428649"/>
                    <a:gd name="connsiteY34" fmla="*/ 2560320 h 2810577"/>
                    <a:gd name="connsiteX35" fmla="*/ 2897205 w 5428649"/>
                    <a:gd name="connsiteY35" fmla="*/ 2521819 h 2810577"/>
                    <a:gd name="connsiteX36" fmla="*/ 2550695 w 5428649"/>
                    <a:gd name="connsiteY36" fmla="*/ 2415941 h 2810577"/>
                    <a:gd name="connsiteX37" fmla="*/ 2502569 w 5428649"/>
                    <a:gd name="connsiteY37" fmla="*/ 2348564 h 2810577"/>
                    <a:gd name="connsiteX38" fmla="*/ 2310064 w 5428649"/>
                    <a:gd name="connsiteY38" fmla="*/ 2358189 h 2810577"/>
                    <a:gd name="connsiteX39" fmla="*/ 2117558 w 5428649"/>
                    <a:gd name="connsiteY39" fmla="*/ 2204185 h 2810577"/>
                    <a:gd name="connsiteX40" fmla="*/ 2030931 w 5428649"/>
                    <a:gd name="connsiteY40" fmla="*/ 2204185 h 2810577"/>
                    <a:gd name="connsiteX41" fmla="*/ 1992430 w 5428649"/>
                    <a:gd name="connsiteY41" fmla="*/ 2242686 h 2810577"/>
                    <a:gd name="connsiteX42" fmla="*/ 2021306 w 5428649"/>
                    <a:gd name="connsiteY42" fmla="*/ 2319688 h 2810577"/>
                    <a:gd name="connsiteX43" fmla="*/ 2040556 w 5428649"/>
                    <a:gd name="connsiteY43" fmla="*/ 2319688 h 2810577"/>
                    <a:gd name="connsiteX44" fmla="*/ 2088682 w 5428649"/>
                    <a:gd name="connsiteY44" fmla="*/ 2492943 h 2810577"/>
                    <a:gd name="connsiteX45" fmla="*/ 1828800 w 5428649"/>
                    <a:gd name="connsiteY45" fmla="*/ 2541069 h 2810577"/>
                    <a:gd name="connsiteX46" fmla="*/ 1549668 w 5428649"/>
                    <a:gd name="connsiteY46" fmla="*/ 2425566 h 2810577"/>
                    <a:gd name="connsiteX47" fmla="*/ 1280160 w 5428649"/>
                    <a:gd name="connsiteY47" fmla="*/ 2358189 h 2810577"/>
                    <a:gd name="connsiteX48" fmla="*/ 798897 w 5428649"/>
                    <a:gd name="connsiteY48" fmla="*/ 2338939 h 2810577"/>
                    <a:gd name="connsiteX49" fmla="*/ 192506 w 5428649"/>
                    <a:gd name="connsiteY49" fmla="*/ 2358189 h 2810577"/>
                    <a:gd name="connsiteX50" fmla="*/ 279133 w 5428649"/>
                    <a:gd name="connsiteY50" fmla="*/ 2088682 h 2810577"/>
                    <a:gd name="connsiteX51" fmla="*/ 288758 w 5428649"/>
                    <a:gd name="connsiteY51" fmla="*/ 1925053 h 2810577"/>
                    <a:gd name="connsiteX52" fmla="*/ 28876 w 5428649"/>
                    <a:gd name="connsiteY52" fmla="*/ 1722922 h 2810577"/>
                    <a:gd name="connsiteX53" fmla="*/ 0 w 5428649"/>
                    <a:gd name="connsiteY53" fmla="*/ 1684421 h 2810577"/>
                    <a:gd name="connsiteX54" fmla="*/ 125129 w 5428649"/>
                    <a:gd name="connsiteY54" fmla="*/ 1540042 h 2810577"/>
                    <a:gd name="connsiteX55" fmla="*/ 154005 w 5428649"/>
                    <a:gd name="connsiteY55" fmla="*/ 1357162 h 2810577"/>
                    <a:gd name="connsiteX56" fmla="*/ 154005 w 5428649"/>
                    <a:gd name="connsiteY56" fmla="*/ 1241659 h 2810577"/>
                    <a:gd name="connsiteX57" fmla="*/ 163630 w 5428649"/>
                    <a:gd name="connsiteY57" fmla="*/ 1145406 h 2810577"/>
                    <a:gd name="connsiteX58" fmla="*/ 163630 w 5428649"/>
                    <a:gd name="connsiteY58" fmla="*/ 1068404 h 2810577"/>
                    <a:gd name="connsiteX59" fmla="*/ 288758 w 5428649"/>
                    <a:gd name="connsiteY59" fmla="*/ 952901 h 2810577"/>
                    <a:gd name="connsiteX60" fmla="*/ 375386 w 5428649"/>
                    <a:gd name="connsiteY60" fmla="*/ 904775 h 2810577"/>
                    <a:gd name="connsiteX61" fmla="*/ 423512 w 5428649"/>
                    <a:gd name="connsiteY61" fmla="*/ 798897 h 2810577"/>
                    <a:gd name="connsiteX62" fmla="*/ 567891 w 5428649"/>
                    <a:gd name="connsiteY62" fmla="*/ 779646 h 2810577"/>
                    <a:gd name="connsiteX63" fmla="*/ 702645 w 5428649"/>
                    <a:gd name="connsiteY63" fmla="*/ 770021 h 2810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</a:cxnLst>
                  <a:rect l="l" t="t" r="r" b="b"/>
                  <a:pathLst>
                    <a:path w="5428649" h="2810577">
                      <a:moveTo>
                        <a:pt x="702645" y="770021"/>
                      </a:moveTo>
                      <a:lnTo>
                        <a:pt x="644893" y="0"/>
                      </a:lnTo>
                      <a:lnTo>
                        <a:pt x="2281188" y="346509"/>
                      </a:lnTo>
                      <a:lnTo>
                        <a:pt x="2512194" y="442762"/>
                      </a:lnTo>
                      <a:lnTo>
                        <a:pt x="2579571" y="567890"/>
                      </a:lnTo>
                      <a:lnTo>
                        <a:pt x="3513221" y="519764"/>
                      </a:lnTo>
                      <a:lnTo>
                        <a:pt x="3493971" y="433137"/>
                      </a:lnTo>
                      <a:lnTo>
                        <a:pt x="3551722" y="317634"/>
                      </a:lnTo>
                      <a:lnTo>
                        <a:pt x="3522847" y="250257"/>
                      </a:lnTo>
                      <a:lnTo>
                        <a:pt x="3493971" y="48126"/>
                      </a:lnTo>
                      <a:lnTo>
                        <a:pt x="3811605" y="38501"/>
                      </a:lnTo>
                      <a:lnTo>
                        <a:pt x="3869356" y="144379"/>
                      </a:lnTo>
                      <a:lnTo>
                        <a:pt x="3753853" y="240632"/>
                      </a:lnTo>
                      <a:lnTo>
                        <a:pt x="3898232" y="500514"/>
                      </a:lnTo>
                      <a:lnTo>
                        <a:pt x="3850106" y="510139"/>
                      </a:lnTo>
                      <a:lnTo>
                        <a:pt x="4109988" y="875899"/>
                      </a:lnTo>
                      <a:lnTo>
                        <a:pt x="4360245" y="770021"/>
                      </a:lnTo>
                      <a:lnTo>
                        <a:pt x="4774131" y="904775"/>
                      </a:lnTo>
                      <a:lnTo>
                        <a:pt x="4764506" y="1549667"/>
                      </a:lnTo>
                      <a:lnTo>
                        <a:pt x="5245769" y="1674796"/>
                      </a:lnTo>
                      <a:lnTo>
                        <a:pt x="5428649" y="1944303"/>
                      </a:lnTo>
                      <a:lnTo>
                        <a:pt x="5428649" y="2079057"/>
                      </a:lnTo>
                      <a:lnTo>
                        <a:pt x="5351647" y="2107933"/>
                      </a:lnTo>
                      <a:lnTo>
                        <a:pt x="5014762" y="2512194"/>
                      </a:lnTo>
                      <a:lnTo>
                        <a:pt x="4870384" y="2531444"/>
                      </a:lnTo>
                      <a:lnTo>
                        <a:pt x="4504624" y="2444817"/>
                      </a:lnTo>
                      <a:lnTo>
                        <a:pt x="4475748" y="2589196"/>
                      </a:lnTo>
                      <a:lnTo>
                        <a:pt x="4196615" y="2598821"/>
                      </a:lnTo>
                      <a:lnTo>
                        <a:pt x="4071487" y="2810577"/>
                      </a:lnTo>
                      <a:lnTo>
                        <a:pt x="3465095" y="2695074"/>
                      </a:lnTo>
                      <a:lnTo>
                        <a:pt x="3311091" y="2685448"/>
                      </a:lnTo>
                      <a:lnTo>
                        <a:pt x="3185962" y="2752825"/>
                      </a:lnTo>
                      <a:lnTo>
                        <a:pt x="3041584" y="2685448"/>
                      </a:lnTo>
                      <a:lnTo>
                        <a:pt x="2926080" y="2675823"/>
                      </a:lnTo>
                      <a:lnTo>
                        <a:pt x="2858704" y="2560320"/>
                      </a:lnTo>
                      <a:lnTo>
                        <a:pt x="2897205" y="2521819"/>
                      </a:lnTo>
                      <a:lnTo>
                        <a:pt x="2550695" y="2415941"/>
                      </a:lnTo>
                      <a:lnTo>
                        <a:pt x="2502569" y="2348564"/>
                      </a:lnTo>
                      <a:lnTo>
                        <a:pt x="2310064" y="2358189"/>
                      </a:lnTo>
                      <a:lnTo>
                        <a:pt x="2117558" y="2204185"/>
                      </a:lnTo>
                      <a:lnTo>
                        <a:pt x="2030931" y="2204185"/>
                      </a:lnTo>
                      <a:lnTo>
                        <a:pt x="1992430" y="2242686"/>
                      </a:lnTo>
                      <a:lnTo>
                        <a:pt x="2021306" y="2319688"/>
                      </a:lnTo>
                      <a:lnTo>
                        <a:pt x="2040556" y="2319688"/>
                      </a:lnTo>
                      <a:lnTo>
                        <a:pt x="2088682" y="2492943"/>
                      </a:lnTo>
                      <a:lnTo>
                        <a:pt x="1828800" y="2541069"/>
                      </a:lnTo>
                      <a:lnTo>
                        <a:pt x="1549668" y="2425566"/>
                      </a:lnTo>
                      <a:lnTo>
                        <a:pt x="1280160" y="2358189"/>
                      </a:lnTo>
                      <a:lnTo>
                        <a:pt x="798897" y="2338939"/>
                      </a:lnTo>
                      <a:lnTo>
                        <a:pt x="192506" y="2358189"/>
                      </a:lnTo>
                      <a:lnTo>
                        <a:pt x="279133" y="2088682"/>
                      </a:lnTo>
                      <a:lnTo>
                        <a:pt x="288758" y="1925053"/>
                      </a:lnTo>
                      <a:lnTo>
                        <a:pt x="28876" y="1722922"/>
                      </a:lnTo>
                      <a:lnTo>
                        <a:pt x="0" y="1684421"/>
                      </a:lnTo>
                      <a:lnTo>
                        <a:pt x="125129" y="1540042"/>
                      </a:lnTo>
                      <a:lnTo>
                        <a:pt x="154005" y="1357162"/>
                      </a:lnTo>
                      <a:lnTo>
                        <a:pt x="154005" y="1241659"/>
                      </a:lnTo>
                      <a:lnTo>
                        <a:pt x="163630" y="1145406"/>
                      </a:lnTo>
                      <a:lnTo>
                        <a:pt x="163630" y="1068404"/>
                      </a:lnTo>
                      <a:lnTo>
                        <a:pt x="288758" y="952901"/>
                      </a:lnTo>
                      <a:lnTo>
                        <a:pt x="375386" y="904775"/>
                      </a:lnTo>
                      <a:lnTo>
                        <a:pt x="423512" y="798897"/>
                      </a:lnTo>
                      <a:lnTo>
                        <a:pt x="567891" y="779646"/>
                      </a:lnTo>
                      <a:lnTo>
                        <a:pt x="702645" y="770021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7" name="Полилиния 16"/>
              <p:cNvSpPr/>
              <p:nvPr/>
            </p:nvSpPr>
            <p:spPr>
              <a:xfrm>
                <a:off x="7257448" y="4186989"/>
                <a:ext cx="664144" cy="182880"/>
              </a:xfrm>
              <a:custGeom>
                <a:avLst/>
                <a:gdLst>
                  <a:gd name="connsiteX0" fmla="*/ 9626 w 664144"/>
                  <a:gd name="connsiteY0" fmla="*/ 105878 h 182880"/>
                  <a:gd name="connsiteX1" fmla="*/ 0 w 664144"/>
                  <a:gd name="connsiteY1" fmla="*/ 0 h 182880"/>
                  <a:gd name="connsiteX2" fmla="*/ 664144 w 664144"/>
                  <a:gd name="connsiteY2" fmla="*/ 38502 h 182880"/>
                  <a:gd name="connsiteX3" fmla="*/ 548640 w 664144"/>
                  <a:gd name="connsiteY3" fmla="*/ 182880 h 182880"/>
                  <a:gd name="connsiteX4" fmla="*/ 9626 w 664144"/>
                  <a:gd name="connsiteY4" fmla="*/ 105878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4144" h="182880">
                    <a:moveTo>
                      <a:pt x="9626" y="105878"/>
                    </a:moveTo>
                    <a:lnTo>
                      <a:pt x="0" y="0"/>
                    </a:lnTo>
                    <a:lnTo>
                      <a:pt x="664144" y="38502"/>
                    </a:lnTo>
                    <a:lnTo>
                      <a:pt x="548640" y="182880"/>
                    </a:lnTo>
                    <a:lnTo>
                      <a:pt x="9626" y="1058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57019" y="2384768"/>
              <a:ext cx="1730121" cy="1730121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62598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2709" y="503004"/>
            <a:ext cx="9875520" cy="1356360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ВОДОПОСТАЧАННЯ</a:t>
            </a:r>
            <a:endParaRPr lang="ru-RU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4939" y="193926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Проведення лінії водопостачання за 2025 рік:</a:t>
            </a:r>
          </a:p>
          <a:p>
            <a:r>
              <a:rPr lang="uk-UA" sz="2000" dirty="0" smtClean="0">
                <a:solidFill>
                  <a:schemeClr val="tx1"/>
                </a:solidFill>
              </a:rPr>
              <a:t>  село </a:t>
            </a:r>
            <a:r>
              <a:rPr lang="uk-UA" sz="2000" dirty="0" err="1" smtClean="0">
                <a:solidFill>
                  <a:schemeClr val="tx1"/>
                </a:solidFill>
              </a:rPr>
              <a:t>Розбишівка</a:t>
            </a:r>
            <a:r>
              <a:rPr lang="uk-UA" sz="2000" dirty="0" smtClean="0">
                <a:solidFill>
                  <a:schemeClr val="tx1"/>
                </a:solidFill>
              </a:rPr>
              <a:t> - (с. Веселе) – 300м</a:t>
            </a:r>
          </a:p>
          <a:p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село Веселе – 598м</a:t>
            </a:r>
          </a:p>
          <a:p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село </a:t>
            </a:r>
            <a:r>
              <a:rPr lang="uk-UA" sz="2000" dirty="0" err="1" smtClean="0">
                <a:solidFill>
                  <a:schemeClr val="tx1"/>
                </a:solidFill>
              </a:rPr>
              <a:t>Сергіївка</a:t>
            </a:r>
            <a:r>
              <a:rPr lang="uk-UA" sz="2000" dirty="0" smtClean="0">
                <a:solidFill>
                  <a:schemeClr val="tx1"/>
                </a:solidFill>
              </a:rPr>
              <a:t> (Заміна труб) – 316м</a:t>
            </a:r>
          </a:p>
          <a:p>
            <a:r>
              <a:rPr lang="uk-UA" sz="2000" dirty="0" smtClean="0">
                <a:solidFill>
                  <a:schemeClr val="tx1"/>
                </a:solidFill>
              </a:rPr>
              <a:t> село Качанове (Заміна труб) – 550м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424256" y="1508780"/>
            <a:ext cx="611341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8922" y="1508780"/>
            <a:ext cx="3712715" cy="185017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470">
            <a:off x="1099760" y="2499214"/>
            <a:ext cx="4253028" cy="425302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578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3651760" y="889948"/>
            <a:ext cx="4888477" cy="1725951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ДЯКУЮ ЗА УВАГУ</a:t>
            </a:r>
            <a:endParaRPr lang="ru-RU" sz="6600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986" y="2615899"/>
            <a:ext cx="2360023" cy="236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22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32000">
              <a:schemeClr val="accent3">
                <a:lumMod val="20000"/>
                <a:lumOff val="80000"/>
              </a:schemeClr>
            </a:gs>
            <a:gs pos="64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-2220227" y="-808522"/>
            <a:ext cx="7879882" cy="8845617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77" y="-68390"/>
            <a:ext cx="10515600" cy="1093286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ОСНОВНІ ВИДИ ДІЯЛЬНОСТІ</a:t>
            </a:r>
            <a:endParaRPr lang="ru-RU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160058"/>
              </p:ext>
            </p:extLst>
          </p:nvPr>
        </p:nvGraphicFramePr>
        <p:xfrm>
          <a:off x="375383" y="2020218"/>
          <a:ext cx="4629754" cy="4138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5180" y="798897"/>
            <a:ext cx="6197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Забір, очищення, розподіл і постачання питної води населенню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7458" y="1181522"/>
            <a:ext cx="618904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1"/>
                </a:solidFill>
              </a:rPr>
              <a:t>Всього за 2025 рік комунальне підприємство надає послуги з водопостачання – 430 домогосподарствам.</a:t>
            </a:r>
          </a:p>
          <a:p>
            <a:endParaRPr lang="uk-UA" sz="1600" b="1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с. </a:t>
            </a:r>
            <a:r>
              <a:rPr lang="uk-UA" dirty="0" err="1" smtClean="0">
                <a:solidFill>
                  <a:schemeClr val="bg1"/>
                </a:solidFill>
              </a:rPr>
              <a:t>Сергіївка</a:t>
            </a:r>
            <a:r>
              <a:rPr lang="uk-UA" dirty="0" smtClean="0">
                <a:solidFill>
                  <a:schemeClr val="bg1"/>
                </a:solidFill>
              </a:rPr>
              <a:t> включає – 297 домогосподарств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с. </a:t>
            </a:r>
            <a:r>
              <a:rPr lang="uk-UA" dirty="0" err="1" smtClean="0">
                <a:solidFill>
                  <a:schemeClr val="bg1"/>
                </a:solidFill>
              </a:rPr>
              <a:t>Розбишівка</a:t>
            </a:r>
            <a:r>
              <a:rPr lang="uk-UA" dirty="0" smtClean="0">
                <a:solidFill>
                  <a:schemeClr val="bg1"/>
                </a:solidFill>
              </a:rPr>
              <a:t> – </a:t>
            </a:r>
            <a:r>
              <a:rPr lang="uk-UA" dirty="0" smtClean="0">
                <a:solidFill>
                  <a:schemeClr val="bg1"/>
                </a:solidFill>
              </a:rPr>
              <a:t>133 </a:t>
            </a:r>
            <a:r>
              <a:rPr lang="uk-UA" dirty="0" smtClean="0">
                <a:solidFill>
                  <a:schemeClr val="bg1"/>
                </a:solidFill>
              </a:rPr>
              <a:t>домогосподарств</a:t>
            </a:r>
          </a:p>
          <a:p>
            <a:endParaRPr lang="uk-UA" sz="1600" b="1" dirty="0" smtClean="0">
              <a:solidFill>
                <a:schemeClr val="bg1"/>
              </a:solidFill>
            </a:endParaRPr>
          </a:p>
          <a:p>
            <a:r>
              <a:rPr lang="uk-UA" sz="1600" b="1" dirty="0" smtClean="0">
                <a:solidFill>
                  <a:schemeClr val="bg1"/>
                </a:solidFill>
              </a:rPr>
              <a:t>Також 20 бюджетних та інших установ, що знаходяться на території ТГ, зокрема: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- Дитячі садочки               -3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- Школи                              -3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- Амбулаторії                    -2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- Магазини                        -3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- Медпункти                     -2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- Міні пекарня                  -1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- Сироварня                      -1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- Тепло генераторні         - 3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3- Сільська рада                  -1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- СБК (будинок громади)  -1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- Авто гараж КП «</a:t>
            </a:r>
            <a:r>
              <a:rPr lang="uk-UA" dirty="0" err="1" smtClean="0">
                <a:solidFill>
                  <a:schemeClr val="bg1"/>
                </a:solidFill>
              </a:rPr>
              <a:t>Сергіївське</a:t>
            </a:r>
            <a:r>
              <a:rPr lang="uk-UA" dirty="0" smtClean="0">
                <a:solidFill>
                  <a:schemeClr val="bg1"/>
                </a:solidFill>
              </a:rPr>
              <a:t>»  -1</a:t>
            </a:r>
          </a:p>
          <a:p>
            <a:endParaRPr lang="uk-UA" dirty="0">
              <a:solidFill>
                <a:schemeClr val="bg1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798897"/>
            <a:ext cx="565965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539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73367" y="448262"/>
            <a:ext cx="10515600" cy="1093286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БЛАГОУСТРІЙ ГРОМАДИ</a:t>
            </a:r>
            <a:endParaRPr lang="ru-RU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3367" y="1541548"/>
            <a:ext cx="76713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Обкошування територій дитячих садків, амбулаторій, стадіонів, кладовищ, дитячих ігрових майданчиків, парків, авто зупинок, свердловин, обочин доріг 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мотокосами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Обкошування обочин доріг(бур’янів) роторною косаркою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KPZ-169 – 2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шт. і дорожньою косаркою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IMT627/713 (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Сергіївка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Збір і вивезення твердих побутових відходів.</a:t>
            </a:r>
          </a:p>
          <a:p>
            <a:pPr marL="285750" indent="-285750">
              <a:buFontTx/>
              <a:buChar char="-"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Очистка доріг від снігу – 3 відвали ВС-2400, ВС-3000</a:t>
            </a:r>
          </a:p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958149" y="1434164"/>
            <a:ext cx="523385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Прямоугольник с одним вырезанным углом 1"/>
          <p:cNvSpPr/>
          <p:nvPr/>
        </p:nvSpPr>
        <p:spPr>
          <a:xfrm rot="229485">
            <a:off x="1425412" y="3928007"/>
            <a:ext cx="2396691" cy="1617044"/>
          </a:xfrm>
          <a:prstGeom prst="snip1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 rot="21351243">
            <a:off x="4668211" y="4041776"/>
            <a:ext cx="2396691" cy="1617044"/>
          </a:xfrm>
          <a:prstGeom prst="snip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7338462" y="2098308"/>
            <a:ext cx="4206240" cy="4206240"/>
            <a:chOff x="7338462" y="2098308"/>
            <a:chExt cx="4206240" cy="420624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8462" y="2098308"/>
              <a:ext cx="4206240" cy="4206240"/>
            </a:xfrm>
            <a:prstGeom prst="rect">
              <a:avLst/>
            </a:prstGeom>
          </p:spPr>
        </p:pic>
        <p:sp>
          <p:nvSpPr>
            <p:cNvPr id="11" name="Овал 10"/>
            <p:cNvSpPr/>
            <p:nvPr/>
          </p:nvSpPr>
          <p:spPr>
            <a:xfrm>
              <a:off x="7940842" y="4620125"/>
              <a:ext cx="616017" cy="404261"/>
            </a:xfrm>
            <a:prstGeom prst="ellipse">
              <a:avLst/>
            </a:prstGeom>
            <a:solidFill>
              <a:srgbClr val="C81B1A"/>
            </a:solidFill>
            <a:ln>
              <a:solidFill>
                <a:srgbClr val="C81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88251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7985" y="268871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uk-UA" sz="40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РЕАЛІЗАЦІЯ ПРОДУКЦІЇ (ТОВАРІВ, РОБІТ, ПОСЛУГ)</a:t>
            </a:r>
            <a:endParaRPr lang="ru-RU" sz="40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949" y="1271451"/>
            <a:ext cx="6659880" cy="40743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chemeClr val="tx1"/>
                </a:solidFill>
              </a:rPr>
              <a:t>Дохід за 2025 рік від реалізації послуг комунального </a:t>
            </a:r>
            <a:r>
              <a:rPr lang="uk-UA" sz="2400" dirty="0" err="1" smtClean="0">
                <a:solidFill>
                  <a:schemeClr val="tx1"/>
                </a:solidFill>
              </a:rPr>
              <a:t>підприємста</a:t>
            </a:r>
            <a:r>
              <a:rPr lang="uk-UA" sz="2400" dirty="0" smtClean="0">
                <a:solidFill>
                  <a:schemeClr val="tx1"/>
                </a:solidFill>
              </a:rPr>
              <a:t> «</a:t>
            </a:r>
            <a:r>
              <a:rPr lang="uk-UA" sz="2400" dirty="0" err="1" smtClean="0">
                <a:solidFill>
                  <a:schemeClr val="tx1"/>
                </a:solidFill>
              </a:rPr>
              <a:t>Сергіївське</a:t>
            </a:r>
            <a:r>
              <a:rPr lang="uk-UA" sz="2400" dirty="0" smtClean="0">
                <a:solidFill>
                  <a:schemeClr val="tx1"/>
                </a:solidFill>
              </a:rPr>
              <a:t>» становить 440 744 грн (Власні кошти)</a:t>
            </a:r>
          </a:p>
          <a:p>
            <a:endParaRPr lang="uk-UA" sz="2400" dirty="0">
              <a:solidFill>
                <a:schemeClr val="tx1"/>
              </a:solidFill>
            </a:endParaRPr>
          </a:p>
          <a:p>
            <a:r>
              <a:rPr lang="uk-UA" sz="1800" dirty="0" smtClean="0">
                <a:solidFill>
                  <a:schemeClr val="tx1"/>
                </a:solidFill>
              </a:rPr>
              <a:t>Власні кошти було витрачено на оплату активної електроенергії по свердловинам загального водокористування – 336 500грн</a:t>
            </a:r>
          </a:p>
          <a:p>
            <a:r>
              <a:rPr lang="uk-UA" sz="1800" dirty="0" smtClean="0">
                <a:solidFill>
                  <a:schemeClr val="tx1"/>
                </a:solidFill>
              </a:rPr>
              <a:t>Придбання матеріалів для благоустрою населених пунктів та ремонту транспортних засобів -  26 359грн</a:t>
            </a:r>
          </a:p>
          <a:p>
            <a:r>
              <a:rPr lang="uk-UA" sz="1800" dirty="0" smtClean="0">
                <a:solidFill>
                  <a:schemeClr val="tx1"/>
                </a:solidFill>
              </a:rPr>
              <a:t>Страхування та технічний огляд службових ТЗ – 19 525 грн</a:t>
            </a:r>
          </a:p>
          <a:p>
            <a:r>
              <a:rPr lang="uk-UA" sz="1800" dirty="0" smtClean="0">
                <a:solidFill>
                  <a:schemeClr val="tx1"/>
                </a:solidFill>
              </a:rPr>
              <a:t>Оплата податку за користування водою та надрами – 40 318 грн</a:t>
            </a:r>
          </a:p>
          <a:p>
            <a:pPr marL="0" indent="0">
              <a:buNone/>
            </a:pPr>
            <a:endParaRPr lang="uk-UA" sz="2400" dirty="0" smtClean="0">
              <a:solidFill>
                <a:schemeClr val="tx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078583" y="1428206"/>
            <a:ext cx="611341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-34834" y="2712720"/>
            <a:ext cx="611341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780" y="2712720"/>
            <a:ext cx="3799840" cy="244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13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18806" y="568614"/>
            <a:ext cx="10515600" cy="1325563"/>
          </a:xfrm>
        </p:spPr>
        <p:txBody>
          <a:bodyPr/>
          <a:lstStyle/>
          <a:p>
            <a:r>
              <a:rPr lang="uk-UA" sz="24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КОШТИ МІСЦЕВОГО БЮДЖЕТУ</a:t>
            </a:r>
            <a:r>
              <a:rPr lang="uk-UA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/>
            </a:r>
            <a:br>
              <a:rPr lang="uk-UA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</a:br>
            <a:r>
              <a:rPr lang="uk-UA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 ОСНОВНІ ЗАСОБИ</a:t>
            </a:r>
            <a:endParaRPr lang="ru-RU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680" y="1757187"/>
            <a:ext cx="7167154" cy="4351338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tx1"/>
                </a:solidFill>
              </a:rPr>
              <a:t>В 2025 році за кошти місцевого бюджету було придбано основні засоби для  покращення роботи комунального </a:t>
            </a:r>
            <a:r>
              <a:rPr lang="uk-UA" sz="2000" dirty="0" err="1" smtClean="0">
                <a:solidFill>
                  <a:schemeClr val="tx1"/>
                </a:solidFill>
              </a:rPr>
              <a:t>підприємста</a:t>
            </a:r>
            <a:r>
              <a:rPr lang="uk-UA" sz="2000" dirty="0" smtClean="0">
                <a:solidFill>
                  <a:schemeClr val="tx1"/>
                </a:solidFill>
              </a:rPr>
              <a:t>: </a:t>
            </a:r>
          </a:p>
          <a:p>
            <a:r>
              <a:rPr lang="uk-UA" sz="2000" dirty="0" smtClean="0">
                <a:solidFill>
                  <a:schemeClr val="tx1"/>
                </a:solidFill>
              </a:rPr>
              <a:t>- Ротаційна косарка </a:t>
            </a:r>
            <a:r>
              <a:rPr lang="en-US" sz="2000" dirty="0" smtClean="0">
                <a:solidFill>
                  <a:schemeClr val="tx1"/>
                </a:solidFill>
              </a:rPr>
              <a:t>WIRAX – 59 850 </a:t>
            </a:r>
            <a:r>
              <a:rPr lang="uk-UA" sz="2000" dirty="0" smtClean="0">
                <a:solidFill>
                  <a:schemeClr val="tx1"/>
                </a:solidFill>
              </a:rPr>
              <a:t>грн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uk-UA" sz="2000" dirty="0" smtClean="0">
                <a:solidFill>
                  <a:schemeClr val="tx1"/>
                </a:solidFill>
              </a:rPr>
              <a:t>- Дорожні знаки різні – 36 700 грн</a:t>
            </a:r>
            <a:endParaRPr lang="uk-UA" sz="2000" b="1" dirty="0" smtClean="0">
              <a:solidFill>
                <a:schemeClr val="tx1"/>
              </a:solidFill>
              <a:latin typeface="+mj-lt"/>
            </a:endParaRPr>
          </a:p>
          <a:p>
            <a:r>
              <a:rPr lang="uk-UA" sz="2000" b="1" dirty="0" smtClean="0">
                <a:solidFill>
                  <a:schemeClr val="tx1"/>
                </a:solidFill>
                <a:latin typeface="+mj-lt"/>
              </a:rPr>
              <a:t>- Сталевий </a:t>
            </a:r>
            <a:r>
              <a:rPr lang="uk-UA" sz="2000" b="1" dirty="0" err="1" smtClean="0">
                <a:solidFill>
                  <a:schemeClr val="tx1"/>
                </a:solidFill>
                <a:latin typeface="+mj-lt"/>
              </a:rPr>
              <a:t>розрихлювач</a:t>
            </a:r>
            <a:r>
              <a:rPr lang="uk-UA" sz="2000" b="1" dirty="0" smtClean="0">
                <a:solidFill>
                  <a:schemeClr val="tx1"/>
                </a:solidFill>
                <a:latin typeface="+mj-lt"/>
              </a:rPr>
              <a:t> – 39 021 грн</a:t>
            </a:r>
          </a:p>
          <a:p>
            <a:endParaRPr lang="uk-UA" sz="20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uk-UA" sz="2400" dirty="0" smtClean="0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70517" y="1757187"/>
            <a:ext cx="611341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9668" y="5677989"/>
            <a:ext cx="385789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Капля 4"/>
          <p:cNvSpPr/>
          <p:nvPr/>
        </p:nvSpPr>
        <p:spPr>
          <a:xfrm>
            <a:off x="9020516" y="775590"/>
            <a:ext cx="2237173" cy="2237173"/>
          </a:xfrm>
          <a:prstGeom prst="teardrop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/>
          <p:cNvSpPr/>
          <p:nvPr/>
        </p:nvSpPr>
        <p:spPr>
          <a:xfrm flipH="1">
            <a:off x="9327156" y="3098354"/>
            <a:ext cx="2237173" cy="2237173"/>
          </a:xfrm>
          <a:prstGeom prst="teardrop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/>
          <p:cNvSpPr/>
          <p:nvPr/>
        </p:nvSpPr>
        <p:spPr>
          <a:xfrm flipH="1">
            <a:off x="6978207" y="2096612"/>
            <a:ext cx="2237173" cy="2237173"/>
          </a:xfrm>
          <a:prstGeom prst="teardrop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502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59679" y="444178"/>
            <a:ext cx="10515600" cy="1325563"/>
          </a:xfrm>
        </p:spPr>
        <p:txBody>
          <a:bodyPr/>
          <a:lstStyle/>
          <a:p>
            <a:r>
              <a:rPr lang="uk-UA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КОШТИ МІСЦЕВОГО БЮДЖЕТУ </a:t>
            </a:r>
            <a:r>
              <a:rPr lang="uk-UA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/>
            </a:r>
            <a:br>
              <a:rPr lang="uk-UA" dirty="0">
                <a:solidFill>
                  <a:schemeClr val="tx1"/>
                </a:solidFill>
                <a:latin typeface="Bahnschrift SemiCondensed" panose="020B0502040204020203" pitchFamily="34" charset="0"/>
              </a:rPr>
            </a:br>
            <a:r>
              <a:rPr lang="uk-UA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ОПЛАТА </a:t>
            </a:r>
            <a:r>
              <a:rPr lang="uk-UA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ПРАЦІ У 2025 РОЦІ</a:t>
            </a:r>
            <a:endParaRPr lang="ru-RU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606" y="1584156"/>
            <a:ext cx="7043057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За 2025 рік працівникам було </a:t>
            </a:r>
            <a:r>
              <a:rPr lang="uk-UA" dirty="0" err="1" smtClean="0">
                <a:solidFill>
                  <a:schemeClr val="tx1"/>
                </a:solidFill>
              </a:rPr>
              <a:t>виплачено</a:t>
            </a:r>
            <a:r>
              <a:rPr lang="uk-UA" dirty="0" smtClean="0">
                <a:solidFill>
                  <a:schemeClr val="tx1"/>
                </a:solidFill>
              </a:rPr>
              <a:t> заробітну плату в розмірі 2 789 174 грн </a:t>
            </a:r>
            <a:endParaRPr lang="uk-U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Та нарахування на заробітну плату становить – 551 058 грн</a:t>
            </a: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У 2025 році згідно штатного розпису КП «</a:t>
            </a:r>
            <a:r>
              <a:rPr lang="uk-UA" dirty="0" err="1" smtClean="0">
                <a:solidFill>
                  <a:schemeClr val="tx1"/>
                </a:solidFill>
              </a:rPr>
              <a:t>Сергіївське</a:t>
            </a:r>
            <a:r>
              <a:rPr lang="uk-UA" dirty="0" smtClean="0">
                <a:solidFill>
                  <a:schemeClr val="tx1"/>
                </a:solidFill>
              </a:rPr>
              <a:t>» 23 штатні одиниці.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Фактично працевлаштованих 15 чоловік.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09600" y="1584156"/>
            <a:ext cx="611341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818669" y="2096488"/>
            <a:ext cx="3576771" cy="256032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012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4362" y="607663"/>
            <a:ext cx="9601196" cy="1303867"/>
          </a:xfrm>
        </p:spPr>
        <p:txBody>
          <a:bodyPr/>
          <a:lstStyle/>
          <a:p>
            <a:r>
              <a:rPr lang="uk-UA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КОШТИ МІСЦЕВОГО БЮДЖЕТУ </a:t>
            </a:r>
            <a:r>
              <a:rPr lang="uk-UA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/>
            </a:r>
            <a:br>
              <a:rPr lang="uk-UA" dirty="0">
                <a:solidFill>
                  <a:schemeClr val="tx1"/>
                </a:solidFill>
                <a:latin typeface="Bahnschrift SemiCondensed" panose="020B0502040204020203" pitchFamily="34" charset="0"/>
              </a:rPr>
            </a:br>
            <a:r>
              <a:rPr lang="uk-UA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ОПЛАТА ПОСЛУГ</a:t>
            </a:r>
            <a:endParaRPr lang="ru-RU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1735" y="1122517"/>
            <a:ext cx="6346370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В 2025 році за кошти місцевого бюджету були оплачені послуги, що стосуються благоустрою територіальної громади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Кошти що були надані комунальному підприємству для оплати послуг становить 2 903 459 грн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504156" y="1122517"/>
            <a:ext cx="611341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3" t="27798" r="32357" b="24234"/>
          <a:stretch/>
        </p:blipFill>
        <p:spPr>
          <a:xfrm>
            <a:off x="1233993" y="4012707"/>
            <a:ext cx="2354350" cy="21358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3" t="29269" b="28010"/>
          <a:stretch/>
        </p:blipFill>
        <p:spPr>
          <a:xfrm>
            <a:off x="4478466" y="3426781"/>
            <a:ext cx="2423603" cy="216615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5" r="67748" b="24933"/>
          <a:stretch/>
        </p:blipFill>
        <p:spPr>
          <a:xfrm>
            <a:off x="7792192" y="3136396"/>
            <a:ext cx="2121654" cy="216615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3745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79574"/>
            <a:ext cx="9875520" cy="1356360"/>
          </a:xfrm>
        </p:spPr>
        <p:txBody>
          <a:bodyPr>
            <a:normAutofit fontScale="90000"/>
          </a:bodyPr>
          <a:lstStyle/>
          <a:p>
            <a:r>
              <a:rPr lang="uk-UA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КОШТИ МІСЦЕВОГО БЮДЖЕТУ </a:t>
            </a:r>
            <a:r>
              <a:rPr lang="uk-UA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/>
            </a:r>
            <a:br>
              <a:rPr lang="uk-UA" dirty="0">
                <a:solidFill>
                  <a:schemeClr val="tx1"/>
                </a:solidFill>
                <a:latin typeface="Bahnschrift SemiCondensed" panose="020B0502040204020203" pitchFamily="34" charset="0"/>
              </a:rPr>
            </a:br>
            <a:r>
              <a:rPr lang="uk-UA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ПРИДБАННЯ ЗАПЧАСТИН, МАТЕРІАЛІВ ТА ІНВЕНРАТЮ</a:t>
            </a:r>
            <a:endParaRPr lang="ru-RU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1482" y="2326242"/>
            <a:ext cx="7373983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Для благоустрою громади з коштів місцевого бюджету були придбані запчастини, матеріали та  робочий інвентар на суму 1 820 456грн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690688"/>
            <a:ext cx="611341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10" b="98085" l="469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70" y="3738048"/>
            <a:ext cx="3313319" cy="18922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6200" l="0" r="9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8625">
            <a:off x="5045135" y="2944276"/>
            <a:ext cx="3115269" cy="311526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47" b="9915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99" y="2530917"/>
            <a:ext cx="3846400" cy="288209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5327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1882" y="234468"/>
            <a:ext cx="9601196" cy="1303867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КОШТИ МІСЦЕВОГО БЮДЖЕТУ </a:t>
            </a:r>
            <a:endParaRPr lang="ru-RU" sz="66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823" y="1008321"/>
            <a:ext cx="7373983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Всього за 2025 рік фінансування коштів з місцевого бюджету становить </a:t>
            </a: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  8 064 147 грн 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chemeClr val="tx1"/>
                </a:solidFill>
              </a:rPr>
              <a:t>З НИХ: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tx1"/>
                </a:solidFill>
              </a:rPr>
              <a:t>3 340 232 грн – Заробітна плата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tx1"/>
                </a:solidFill>
              </a:rPr>
              <a:t>1 820 456 грн  - Предмети, матеріали, обладнання та інвентар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tx1"/>
                </a:solidFill>
              </a:rPr>
              <a:t>2 903 459 грн – Оплата послуг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795191"/>
            <a:ext cx="611341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42246020"/>
              </p:ext>
            </p:extLst>
          </p:nvPr>
        </p:nvGraphicFramePr>
        <p:xfrm>
          <a:off x="6569167" y="2783598"/>
          <a:ext cx="5091611" cy="3556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4546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959</TotalTime>
  <Words>510</Words>
  <Application>Microsoft Office PowerPoint</Application>
  <PresentationFormat>Широкоэкранный</PresentationFormat>
  <Paragraphs>68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Bahnschrift Condensed</vt:lpstr>
      <vt:lpstr>Bahnschrift SemiCondensed</vt:lpstr>
      <vt:lpstr>Calibri</vt:lpstr>
      <vt:lpstr>Calibri Light</vt:lpstr>
      <vt:lpstr>Corbel</vt:lpstr>
      <vt:lpstr>Garamond</vt:lpstr>
      <vt:lpstr>Wingdings</vt:lpstr>
      <vt:lpstr>1_Базис</vt:lpstr>
      <vt:lpstr>Небеса</vt:lpstr>
      <vt:lpstr>Натуральные материалы</vt:lpstr>
      <vt:lpstr>Звіт Комунального підприємства «Сергіївське» Сергіївської сільської ради за 2025 рік.</vt:lpstr>
      <vt:lpstr>ОСНОВНІ ВИДИ ДІЯЛЬНОСТІ</vt:lpstr>
      <vt:lpstr>БЛАГОУСТРІЙ ГРОМАДИ</vt:lpstr>
      <vt:lpstr>РЕАЛІЗАЦІЯ ПРОДУКЦІЇ (ТОВАРІВ, РОБІТ, ПОСЛУГ)</vt:lpstr>
      <vt:lpstr>КОШТИ МІСЦЕВОГО БЮДЖЕТУ  ОСНОВНІ ЗАСОБИ</vt:lpstr>
      <vt:lpstr>КОШТИ МІСЦЕВОГО БЮДЖЕТУ  ОПЛАТА ПРАЦІ У 2025 РОЦІ</vt:lpstr>
      <vt:lpstr>КОШТИ МІСЦЕВОГО БЮДЖЕТУ  ОПЛАТА ПОСЛУГ</vt:lpstr>
      <vt:lpstr>КОШТИ МІСЦЕВОГО БЮДЖЕТУ  ПРИДБАННЯ ЗАПЧАСТИН, МАТЕРІАЛІВ ТА ІНВЕНРАТЮ</vt:lpstr>
      <vt:lpstr>КОШТИ МІСЦЕВОГО БЮДЖЕТУ </vt:lpstr>
      <vt:lpstr>ВОДОПОСТАЧАННЯ</vt:lpstr>
      <vt:lpstr>ДЯКУЮ ЗА УВАГУ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Комунального підприємства «Сергіївське» Сергіївської сільської ради за 2024 рік.</dc:title>
  <dc:creator>Пользователь</dc:creator>
  <cp:lastModifiedBy>Пользователь</cp:lastModifiedBy>
  <cp:revision>75</cp:revision>
  <dcterms:created xsi:type="dcterms:W3CDTF">2025-03-05T07:14:49Z</dcterms:created>
  <dcterms:modified xsi:type="dcterms:W3CDTF">2026-02-13T06:23:38Z</dcterms:modified>
</cp:coreProperties>
</file>